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97" r:id="rId1"/>
  </p:sldMasterIdLst>
  <p:notesMasterIdLst>
    <p:notesMasterId r:id="rId13"/>
  </p:notesMasterIdLst>
  <p:sldIdLst>
    <p:sldId id="256" r:id="rId2"/>
    <p:sldId id="259" r:id="rId3"/>
    <p:sldId id="314" r:id="rId4"/>
    <p:sldId id="315" r:id="rId5"/>
    <p:sldId id="316" r:id="rId6"/>
    <p:sldId id="317" r:id="rId7"/>
    <p:sldId id="318" r:id="rId8"/>
    <p:sldId id="319" r:id="rId9"/>
    <p:sldId id="320" r:id="rId10"/>
    <p:sldId id="321" r:id="rId11"/>
    <p:sldId id="322" r:id="rId12"/>
  </p:sldIdLst>
  <p:sldSz cx="9144000" cy="5143500" type="screen16x9"/>
  <p:notesSz cx="6858000" cy="9144000"/>
  <p:embeddedFontLst>
    <p:embeddedFont>
      <p:font typeface="JetBrainsMono NF" panose="02000009000000000000" pitchFamily="49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B68F46-EA9B-42F5-A449-5F0A478E543E}">
  <a:tblStyle styleId="{3FB68F46-EA9B-42F5-A449-5F0A478E54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457"/>
    <p:restoredTop sz="94683"/>
  </p:normalViewPr>
  <p:slideViewPr>
    <p:cSldViewPr snapToGrid="0">
      <p:cViewPr varScale="1">
        <p:scale>
          <a:sx n="112" d="100"/>
          <a:sy n="112" d="100"/>
        </p:scale>
        <p:origin x="184" y="5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gif>
</file>

<file path=ppt/media/image11.png>
</file>

<file path=ppt/media/image12.gif>
</file>

<file path=ppt/media/image13.png>
</file>

<file path=ppt/media/image14.gif>
</file>

<file path=ppt/media/image15.gif>
</file>

<file path=ppt/media/image16.jpeg>
</file>

<file path=ppt/media/image2.png>
</file>

<file path=ppt/media/image3.png>
</file>

<file path=ppt/media/image4.png>
</file>

<file path=ppt/media/image5.jpeg>
</file>

<file path=ppt/media/image6.gif>
</file>

<file path=ppt/media/image7.gif>
</file>

<file path=ppt/media/image8.gif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1" name="Google Shape;48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2" name="Google Shape;48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>
          <a:extLst>
            <a:ext uri="{FF2B5EF4-FFF2-40B4-BE49-F238E27FC236}">
              <a16:creationId xmlns:a16="http://schemas.microsoft.com/office/drawing/2014/main" id="{EABB1BA1-EE0C-ABA2-DA84-72B57810B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>
            <a:extLst>
              <a:ext uri="{FF2B5EF4-FFF2-40B4-BE49-F238E27FC236}">
                <a16:creationId xmlns:a16="http://schemas.microsoft.com/office/drawing/2014/main" id="{185220E0-31EA-D40A-5B8F-6CAB73EC79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>
            <a:extLst>
              <a:ext uri="{FF2B5EF4-FFF2-40B4-BE49-F238E27FC236}">
                <a16:creationId xmlns:a16="http://schemas.microsoft.com/office/drawing/2014/main" id="{D27D1057-18D5-A823-5677-73CE80E0EC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00025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>
          <a:extLst>
            <a:ext uri="{FF2B5EF4-FFF2-40B4-BE49-F238E27FC236}">
              <a16:creationId xmlns:a16="http://schemas.microsoft.com/office/drawing/2014/main" id="{BD683730-D853-A251-A690-F14784D6D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>
            <a:extLst>
              <a:ext uri="{FF2B5EF4-FFF2-40B4-BE49-F238E27FC236}">
                <a16:creationId xmlns:a16="http://schemas.microsoft.com/office/drawing/2014/main" id="{3E906004-F4ED-4027-D2E9-CC0FEED794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>
            <a:extLst>
              <a:ext uri="{FF2B5EF4-FFF2-40B4-BE49-F238E27FC236}">
                <a16:creationId xmlns:a16="http://schemas.microsoft.com/office/drawing/2014/main" id="{8E08DC9C-C37D-A8E6-2413-554E0FE1A1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4718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>
          <a:extLst>
            <a:ext uri="{FF2B5EF4-FFF2-40B4-BE49-F238E27FC236}">
              <a16:creationId xmlns:a16="http://schemas.microsoft.com/office/drawing/2014/main" id="{C02AF633-5BA1-1C17-AB9A-5711254F4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>
            <a:extLst>
              <a:ext uri="{FF2B5EF4-FFF2-40B4-BE49-F238E27FC236}">
                <a16:creationId xmlns:a16="http://schemas.microsoft.com/office/drawing/2014/main" id="{FB2868AE-C773-F6B4-84E8-62B96A7705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>
            <a:extLst>
              <a:ext uri="{FF2B5EF4-FFF2-40B4-BE49-F238E27FC236}">
                <a16:creationId xmlns:a16="http://schemas.microsoft.com/office/drawing/2014/main" id="{DC6050F6-1A6E-493D-8B98-00CE14FB7D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23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>
          <a:extLst>
            <a:ext uri="{FF2B5EF4-FFF2-40B4-BE49-F238E27FC236}">
              <a16:creationId xmlns:a16="http://schemas.microsoft.com/office/drawing/2014/main" id="{19A980B6-19A5-F3CC-F371-6F7EFBE15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>
            <a:extLst>
              <a:ext uri="{FF2B5EF4-FFF2-40B4-BE49-F238E27FC236}">
                <a16:creationId xmlns:a16="http://schemas.microsoft.com/office/drawing/2014/main" id="{C4464607-CB38-6291-E1B9-8C0FF476A2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>
            <a:extLst>
              <a:ext uri="{FF2B5EF4-FFF2-40B4-BE49-F238E27FC236}">
                <a16:creationId xmlns:a16="http://schemas.microsoft.com/office/drawing/2014/main" id="{16990CA8-62A7-3DB2-87E0-6ABB7215FB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5197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>
          <a:extLst>
            <a:ext uri="{FF2B5EF4-FFF2-40B4-BE49-F238E27FC236}">
              <a16:creationId xmlns:a16="http://schemas.microsoft.com/office/drawing/2014/main" id="{699B1FB5-4BEC-ECC7-0F21-F30B812BD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>
            <a:extLst>
              <a:ext uri="{FF2B5EF4-FFF2-40B4-BE49-F238E27FC236}">
                <a16:creationId xmlns:a16="http://schemas.microsoft.com/office/drawing/2014/main" id="{E0C4EAF6-2C38-5C8E-29DF-46874B056E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>
            <a:extLst>
              <a:ext uri="{FF2B5EF4-FFF2-40B4-BE49-F238E27FC236}">
                <a16:creationId xmlns:a16="http://schemas.microsoft.com/office/drawing/2014/main" id="{8F28A08C-7537-D9F6-08E1-9A4B9C94F7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2994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>
          <a:extLst>
            <a:ext uri="{FF2B5EF4-FFF2-40B4-BE49-F238E27FC236}">
              <a16:creationId xmlns:a16="http://schemas.microsoft.com/office/drawing/2014/main" id="{156CC62C-0C3D-3C3E-2C2B-835253C05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>
            <a:extLst>
              <a:ext uri="{FF2B5EF4-FFF2-40B4-BE49-F238E27FC236}">
                <a16:creationId xmlns:a16="http://schemas.microsoft.com/office/drawing/2014/main" id="{DF7DE63E-8C72-0FE7-2FA8-5764A83CE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>
            <a:extLst>
              <a:ext uri="{FF2B5EF4-FFF2-40B4-BE49-F238E27FC236}">
                <a16:creationId xmlns:a16="http://schemas.microsoft.com/office/drawing/2014/main" id="{5135F5FC-4760-25A8-3C0E-259987987D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70526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>
          <a:extLst>
            <a:ext uri="{FF2B5EF4-FFF2-40B4-BE49-F238E27FC236}">
              <a16:creationId xmlns:a16="http://schemas.microsoft.com/office/drawing/2014/main" id="{1BEEB99A-AD51-79EA-7D13-B933894CE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>
            <a:extLst>
              <a:ext uri="{FF2B5EF4-FFF2-40B4-BE49-F238E27FC236}">
                <a16:creationId xmlns:a16="http://schemas.microsoft.com/office/drawing/2014/main" id="{DD176099-59D4-5401-EDC2-18006F223F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>
            <a:extLst>
              <a:ext uri="{FF2B5EF4-FFF2-40B4-BE49-F238E27FC236}">
                <a16:creationId xmlns:a16="http://schemas.microsoft.com/office/drawing/2014/main" id="{CE4F8107-F695-B5BE-6E5E-C6F14FC97D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5365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>
          <a:extLst>
            <a:ext uri="{FF2B5EF4-FFF2-40B4-BE49-F238E27FC236}">
              <a16:creationId xmlns:a16="http://schemas.microsoft.com/office/drawing/2014/main" id="{1017AE11-3704-1721-1F55-9B852ACCD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>
            <a:extLst>
              <a:ext uri="{FF2B5EF4-FFF2-40B4-BE49-F238E27FC236}">
                <a16:creationId xmlns:a16="http://schemas.microsoft.com/office/drawing/2014/main" id="{6D8BC1A2-F73B-2D74-C420-A88E3DA644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>
            <a:extLst>
              <a:ext uri="{FF2B5EF4-FFF2-40B4-BE49-F238E27FC236}">
                <a16:creationId xmlns:a16="http://schemas.microsoft.com/office/drawing/2014/main" id="{4753F99F-391F-1A71-F016-256855CE25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02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>
          <a:extLst>
            <a:ext uri="{FF2B5EF4-FFF2-40B4-BE49-F238E27FC236}">
              <a16:creationId xmlns:a16="http://schemas.microsoft.com/office/drawing/2014/main" id="{B6460A05-FEB5-9851-F946-7B8B61DBD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>
            <a:extLst>
              <a:ext uri="{FF2B5EF4-FFF2-40B4-BE49-F238E27FC236}">
                <a16:creationId xmlns:a16="http://schemas.microsoft.com/office/drawing/2014/main" id="{7A1663D5-377C-BF55-135A-9B2BB73A6C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>
            <a:extLst>
              <a:ext uri="{FF2B5EF4-FFF2-40B4-BE49-F238E27FC236}">
                <a16:creationId xmlns:a16="http://schemas.microsoft.com/office/drawing/2014/main" id="{12CF97DB-265E-8270-79D4-9CA4F8E3FF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1717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4C1C8-5E07-BBB6-0A6E-F361408BF8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B8D66A-0FB8-B77F-3587-344CE92787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9BE8A-209E-4F89-ACFB-5A395C9B1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9A5D-21C2-464A-8295-D8F103DB6D91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2E88A-04A8-B23A-A6B8-3C1DB594F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590D5-D524-4776-BB20-32005C266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EAE99-AA55-114C-B0F6-3229E5B8D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67617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D9F2-97FE-9436-4BFC-6E966815D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83C0E7-5110-23DB-7548-41ABEA2B73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8A0F8-E98C-57C9-6946-FD54E8AA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8C86-CE15-D549-B390-93977A42A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43492-FFF7-8B1E-944F-0E6845881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16371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FDFA6E-0C6B-5FE7-B47D-150090B265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49383-E1DB-6F2C-30A1-66FF695F4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60D41-8190-E1FA-3474-7E42D3BE7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74E20-821D-EF83-2B5C-81CA9F4D0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4A77F-335E-72F8-0E64-F296FBEA2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72356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9"/>
          <p:cNvSpPr txBox="1">
            <a:spLocks noGrp="1"/>
          </p:cNvSpPr>
          <p:nvPr>
            <p:ph type="title"/>
          </p:nvPr>
        </p:nvSpPr>
        <p:spPr>
          <a:xfrm>
            <a:off x="2241450" y="1423117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3" name="Google Shape;993;p9"/>
          <p:cNvSpPr txBox="1">
            <a:spLocks noGrp="1"/>
          </p:cNvSpPr>
          <p:nvPr>
            <p:ph type="subTitle" idx="1"/>
          </p:nvPr>
        </p:nvSpPr>
        <p:spPr>
          <a:xfrm>
            <a:off x="2502650" y="2264917"/>
            <a:ext cx="4138800" cy="14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1823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414C2-6672-9CDD-A102-54262A6FB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671C0-4ED1-D6E6-D0BE-4E20A4D0D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4F331-877C-856A-E73C-76C55B08C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CB671-4C4A-DB8C-57B5-C32BCC220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D11E0-A531-9029-7950-025C2E22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47387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091D2-1DCB-0076-BC6C-D54C4DA50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BF89E4-B3DC-52B2-A512-F0B5C9404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B6DB5-916C-DB36-D461-E0FC01107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E7678-F8C9-BFC9-B28A-21CD0409A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6DBE4-94E1-9E1E-5C8C-CBD93EC50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11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767F7-F8D8-84B7-39AB-983E03737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0C335-E5EE-14D4-037E-A5F26F18BC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772429-12A2-437D-D45E-1287A0781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0BF31-A8EF-3CF6-3D32-3DB899F72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2E8329-698D-0EC0-758C-A975AF36D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F9BB6-05F2-09FD-9828-222F1B489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54222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3B076-7FE5-BD02-BEE7-F702C69FA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97758-9F25-DF1D-8E0A-A999EB1D2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187143-98BF-33CE-841A-1DD1A6B33E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9F8DC4-18B9-2A55-CC11-FB5FBF3653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F3BB2-6F69-B414-7332-1A11856E9A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B55FB0-F73A-D7DB-1147-BCAA1E7B4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76B414-322A-2F69-C989-C96FC965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7C556E-4EAE-E8F6-4275-E0FF90D79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11040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FCCF9-59AD-49B2-C906-01488D36C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AE5D7E-5E0F-2C78-1627-450CD608D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1BEF55-BD9A-8C0A-01F2-299F5A36F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1858A0-9049-286B-7543-FA57EB22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5491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6B2509-6C42-B511-31C0-58FA37773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28EF9-2AE8-F006-0603-F56A4408C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C61374-6508-36FA-C859-545BF2139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05418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FAB8B-F7C9-873C-DC6E-16DF48359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F3F4D-EF2D-8EEF-BC57-4C2AC14D9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34443B-337B-7F65-B6B1-067BC6523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B6CBC-1609-D170-983B-577CD813D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36E226-1C70-292F-CD1B-F95BB07BC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71E62-8500-8CB8-0E9A-8E86A76B2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0744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4396D-313B-5AEA-950F-AE71370CC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29A307-9652-7CF2-810C-4681FC8244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86B451-8E9B-D576-F1E5-E55FE1281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68C524-934F-CC0C-60AE-E8CFABD4F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CB7429-E1F7-09B6-B7F1-BD9A07782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FFDA-2CB9-3DFC-BB95-82D5F1F53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072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670EB7-3D33-3D4B-D2BA-F14C4ECD6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5CF8E-9ACB-A329-672A-A5ED2FFBB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69C13-06C3-7D0B-5CE4-7FF383619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8/24/25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ECAB9-3A0C-D61E-6EC5-10CF94B752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3C817-D6DE-F385-D9AE-A20C1B39A5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47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10" r:id="rId1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jpeg"/><Relationship Id="rId4" Type="http://schemas.openxmlformats.org/officeDocument/2006/relationships/image" Target="../media/image15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gif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gif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gif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3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gif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gital watch with a purple band&#10;&#10;AI-generated content may be incorrect.">
            <a:extLst>
              <a:ext uri="{FF2B5EF4-FFF2-40B4-BE49-F238E27FC236}">
                <a16:creationId xmlns:a16="http://schemas.microsoft.com/office/drawing/2014/main" id="{A282C40B-7D1D-3CF7-8DCA-C2489C44F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06069"/>
            <a:ext cx="2421220" cy="2630931"/>
          </a:xfrm>
          <a:prstGeom prst="rect">
            <a:avLst/>
          </a:prstGeom>
        </p:spPr>
      </p:pic>
      <p:pic>
        <p:nvPicPr>
          <p:cNvPr id="5" name="Picture 4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8658AE17-C6FA-C473-6175-6C81FB9B5A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923" r="-2283" b="-1025"/>
          <a:stretch>
            <a:fillRect/>
          </a:stretch>
        </p:blipFill>
        <p:spPr>
          <a:xfrm rot="18312766">
            <a:off x="6913193" y="-1795163"/>
            <a:ext cx="1901429" cy="4767262"/>
          </a:xfrm>
          <a:prstGeom prst="rect">
            <a:avLst/>
          </a:prstGeom>
        </p:spPr>
      </p:pic>
      <p:sp>
        <p:nvSpPr>
          <p:cNvPr id="4826" name="Google Shape;4826;p41"/>
          <p:cNvSpPr txBox="1">
            <a:spLocks noGrp="1"/>
          </p:cNvSpPr>
          <p:nvPr>
            <p:ph type="ctrTitle"/>
          </p:nvPr>
        </p:nvSpPr>
        <p:spPr>
          <a:xfrm>
            <a:off x="3562348" y="2026218"/>
            <a:ext cx="3160434" cy="8579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5">
                    <a:lumMod val="75000"/>
                  </a:schemeClr>
                </a:solidFill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BREEZE</a:t>
            </a:r>
            <a:endParaRPr sz="5000"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039D31AE-C4FB-D5AF-C8E9-AFE667A68E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9670" y="2802283"/>
            <a:ext cx="4625789" cy="1028213"/>
          </a:xfrm>
        </p:spPr>
        <p:txBody>
          <a:bodyPr>
            <a:noAutofit/>
          </a:bodyPr>
          <a:lstStyle/>
          <a:p>
            <a:r>
              <a:rPr lang="en-US" sz="2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AI </a:t>
            </a:r>
            <a:r>
              <a:rPr lang="ko-KR" altLang="en-US" sz="2000" dirty="0">
                <a:latin typeface="JetBrainsMono NF" panose="02000009000000000000" pitchFamily="49" charset="0"/>
                <a:cs typeface="JetBrainsMono NF" panose="02000009000000000000" pitchFamily="49" charset="0"/>
              </a:rPr>
              <a:t>기반 해양 안전 및 어업 정보</a:t>
            </a:r>
            <a:endParaRPr lang="en-US" sz="2000" dirty="0"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>
          <a:extLst>
            <a:ext uri="{FF2B5EF4-FFF2-40B4-BE49-F238E27FC236}">
              <a16:creationId xmlns:a16="http://schemas.microsoft.com/office/drawing/2014/main" id="{F60DFAAF-71F6-2631-0BED-7E414E739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CF8F427C-4FB7-6325-0ECB-93A0616F9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801">
            <a:off x="7784530" y="1670382"/>
            <a:ext cx="1858996" cy="5143500"/>
          </a:xfrm>
          <a:prstGeom prst="rect">
            <a:avLst/>
          </a:prstGeom>
        </p:spPr>
      </p:pic>
      <p:sp>
        <p:nvSpPr>
          <p:cNvPr id="4876" name="Google Shape;4876;p44">
            <a:extLst>
              <a:ext uri="{FF2B5EF4-FFF2-40B4-BE49-F238E27FC236}">
                <a16:creationId xmlns:a16="http://schemas.microsoft.com/office/drawing/2014/main" id="{58521AEB-7E00-3606-EA49-41894DFE5F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1450" y="584238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핵심 기능</a:t>
            </a:r>
            <a:endParaRPr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sp>
        <p:nvSpPr>
          <p:cNvPr id="2" name="Google Shape;4876;p44">
            <a:extLst>
              <a:ext uri="{FF2B5EF4-FFF2-40B4-BE49-F238E27FC236}">
                <a16:creationId xmlns:a16="http://schemas.microsoft.com/office/drawing/2014/main" id="{26DE27B3-72D5-3ED3-7BD8-DE2601531689}"/>
              </a:ext>
            </a:extLst>
          </p:cNvPr>
          <p:cNvSpPr txBox="1">
            <a:spLocks/>
          </p:cNvSpPr>
          <p:nvPr/>
        </p:nvSpPr>
        <p:spPr>
          <a:xfrm>
            <a:off x="2846976" y="1227563"/>
            <a:ext cx="3450048" cy="4144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ko-KR" altLang="en-US" sz="2000" dirty="0"/>
              <a:t>기후 경보 알림</a:t>
            </a:r>
          </a:p>
        </p:txBody>
      </p:sp>
      <p:pic>
        <p:nvPicPr>
          <p:cNvPr id="5" name="Picture 4" descr="A screen shot of a smart watch&#10;&#10;AI-generated content may be incorrect.">
            <a:extLst>
              <a:ext uri="{FF2B5EF4-FFF2-40B4-BE49-F238E27FC236}">
                <a16:creationId xmlns:a16="http://schemas.microsoft.com/office/drawing/2014/main" id="{5CB0D7FE-779C-8AFB-73CD-10BE3A8E5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976" y="1866862"/>
            <a:ext cx="2540000" cy="2692400"/>
          </a:xfrm>
          <a:prstGeom prst="rect">
            <a:avLst/>
          </a:prstGeom>
        </p:spPr>
      </p:pic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BBCC52FE-6BC5-A73E-45A5-9023ABAFAB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7024" y="1866862"/>
            <a:ext cx="2540000" cy="271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024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>
          <a:extLst>
            <a:ext uri="{FF2B5EF4-FFF2-40B4-BE49-F238E27FC236}">
              <a16:creationId xmlns:a16="http://schemas.microsoft.com/office/drawing/2014/main" id="{B49576C0-D757-2504-0ECE-7315A9E98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6" name="Google Shape;4876;p44">
            <a:extLst>
              <a:ext uri="{FF2B5EF4-FFF2-40B4-BE49-F238E27FC236}">
                <a16:creationId xmlns:a16="http://schemas.microsoft.com/office/drawing/2014/main" id="{366D457D-1762-8F00-1253-493CB9DCC0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1450" y="257175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6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Q&amp;A</a:t>
            </a:r>
            <a:endParaRPr sz="6000" dirty="0"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sp>
        <p:nvSpPr>
          <p:cNvPr id="2" name="Google Shape;4876;p44">
            <a:extLst>
              <a:ext uri="{FF2B5EF4-FFF2-40B4-BE49-F238E27FC236}">
                <a16:creationId xmlns:a16="http://schemas.microsoft.com/office/drawing/2014/main" id="{B75CA8B0-BA42-9C9E-A345-A88EABEB5571}"/>
              </a:ext>
            </a:extLst>
          </p:cNvPr>
          <p:cNvSpPr txBox="1">
            <a:spLocks/>
          </p:cNvSpPr>
          <p:nvPr/>
        </p:nvSpPr>
        <p:spPr>
          <a:xfrm>
            <a:off x="2241450" y="1729950"/>
            <a:ext cx="4661100" cy="841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 altLang="ko-KR" sz="6000" dirty="0">
                <a:solidFill>
                  <a:schemeClr val="accent5">
                    <a:lumMod val="75000"/>
                  </a:schemeClr>
                </a:solidFill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Thank You</a:t>
            </a:r>
            <a:endParaRPr lang="en-US" sz="6000"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pic>
        <p:nvPicPr>
          <p:cNvPr id="4" name="Picture 3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F8E699E8-36F9-5D7A-57D6-A3030B016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801">
            <a:off x="7396224" y="1482491"/>
            <a:ext cx="1858996" cy="5143500"/>
          </a:xfrm>
          <a:prstGeom prst="rect">
            <a:avLst/>
          </a:prstGeom>
        </p:spPr>
      </p:pic>
      <p:pic>
        <p:nvPicPr>
          <p:cNvPr id="5" name="Picture 4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D9A9A6AA-9E37-5BF2-B573-27DA3C648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801">
            <a:off x="-424371" y="-1758307"/>
            <a:ext cx="1858996" cy="5143500"/>
          </a:xfrm>
          <a:prstGeom prst="rect">
            <a:avLst/>
          </a:prstGeom>
        </p:spPr>
      </p:pic>
      <p:pic>
        <p:nvPicPr>
          <p:cNvPr id="6" name="Picture 5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679A8E90-7518-B39E-CDBF-4F6CB7DD1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194530">
            <a:off x="7684326" y="-3156299"/>
            <a:ext cx="185899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20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56E118BE-A302-9239-6527-3D483C7E2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801">
            <a:off x="-289900" y="-1987512"/>
            <a:ext cx="1858996" cy="5143500"/>
          </a:xfrm>
          <a:prstGeom prst="rect">
            <a:avLst/>
          </a:prstGeom>
        </p:spPr>
      </p:pic>
      <p:sp>
        <p:nvSpPr>
          <p:cNvPr id="4876" name="Google Shape;4876;p44"/>
          <p:cNvSpPr txBox="1">
            <a:spLocks noGrp="1"/>
          </p:cNvSpPr>
          <p:nvPr>
            <p:ph type="title"/>
          </p:nvPr>
        </p:nvSpPr>
        <p:spPr>
          <a:xfrm>
            <a:off x="2241450" y="584238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5">
                    <a:lumMod val="75000"/>
                  </a:schemeClr>
                </a:solidFill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우리 팀</a:t>
            </a:r>
            <a:endParaRPr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pic>
        <p:nvPicPr>
          <p:cNvPr id="4" name="Picture 3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F7531017-D2FD-FA42-4257-00DB47ECF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801">
            <a:off x="7379404" y="1230818"/>
            <a:ext cx="1858996" cy="51435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ECB17A4-2781-EB05-3525-D514B8001BBD}"/>
              </a:ext>
            </a:extLst>
          </p:cNvPr>
          <p:cNvSpPr/>
          <p:nvPr/>
        </p:nvSpPr>
        <p:spPr>
          <a:xfrm>
            <a:off x="2489118" y="1838647"/>
            <a:ext cx="4165763" cy="63201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Nodirbek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1C73EFE-8E96-6CF4-92D6-92AF1E1AF4FD}"/>
              </a:ext>
            </a:extLst>
          </p:cNvPr>
          <p:cNvSpPr/>
          <p:nvPr/>
        </p:nvSpPr>
        <p:spPr>
          <a:xfrm>
            <a:off x="2489118" y="2719197"/>
            <a:ext cx="4165763" cy="63201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Jamshidbek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88191A9-1B0E-45E5-7D41-2ABF2F3B44AC}"/>
              </a:ext>
            </a:extLst>
          </p:cNvPr>
          <p:cNvSpPr/>
          <p:nvPr/>
        </p:nvSpPr>
        <p:spPr>
          <a:xfrm>
            <a:off x="2489118" y="3596954"/>
            <a:ext cx="4165763" cy="63201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Bowen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>
          <a:extLst>
            <a:ext uri="{FF2B5EF4-FFF2-40B4-BE49-F238E27FC236}">
              <a16:creationId xmlns:a16="http://schemas.microsoft.com/office/drawing/2014/main" id="{5FC54D0F-53BD-5622-80CD-876686EB2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6" name="Google Shape;4876;p44">
            <a:extLst>
              <a:ext uri="{FF2B5EF4-FFF2-40B4-BE49-F238E27FC236}">
                <a16:creationId xmlns:a16="http://schemas.microsoft.com/office/drawing/2014/main" id="{5958DB16-DAC6-D008-D1AF-B531EAA04C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1450" y="584238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  <a:latin typeface="JetBrainsMono NF" panose="02000009000000000000" pitchFamily="49" charset="0"/>
                <a:cs typeface="JetBrainsMono NF" panose="02000009000000000000" pitchFamily="49" charset="0"/>
              </a:rPr>
              <a:t>문제는</a:t>
            </a:r>
            <a:endParaRPr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pic>
        <p:nvPicPr>
          <p:cNvPr id="4" name="Picture 3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3DDEF9F9-4D13-67E8-7123-7E5ADC6BC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801">
            <a:off x="7822572" y="-2571750"/>
            <a:ext cx="1858996" cy="5143500"/>
          </a:xfrm>
          <a:prstGeom prst="rect">
            <a:avLst/>
          </a:prstGeom>
        </p:spPr>
      </p:pic>
      <p:sp>
        <p:nvSpPr>
          <p:cNvPr id="14" name="Google Shape;4876;p44">
            <a:extLst>
              <a:ext uri="{FF2B5EF4-FFF2-40B4-BE49-F238E27FC236}">
                <a16:creationId xmlns:a16="http://schemas.microsoft.com/office/drawing/2014/main" id="{D25EA800-484E-71B5-CF77-A526553084B6}"/>
              </a:ext>
            </a:extLst>
          </p:cNvPr>
          <p:cNvSpPr txBox="1">
            <a:spLocks/>
          </p:cNvSpPr>
          <p:nvPr/>
        </p:nvSpPr>
        <p:spPr>
          <a:xfrm>
            <a:off x="4934742" y="1924440"/>
            <a:ext cx="3719516" cy="263482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 algn="l"/>
            <a:r>
              <a:rPr lang="en-US" altLang="ko-KR" sz="2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2024</a:t>
            </a:r>
            <a:r>
              <a:rPr lang="ko-KR" altLang="en-US" sz="2000" dirty="0">
                <a:latin typeface="JetBrainsMono NF" panose="02000009000000000000" pitchFamily="49" charset="0"/>
                <a:cs typeface="JetBrainsMono NF" panose="02000009000000000000" pitchFamily="49" charset="0"/>
              </a:rPr>
              <a:t>년 기준</a:t>
            </a:r>
            <a:r>
              <a:rPr lang="en-US" altLang="ko-KR" sz="2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, </a:t>
            </a:r>
            <a:r>
              <a:rPr lang="ko-KR" altLang="en-US" sz="2000" dirty="0">
                <a:latin typeface="JetBrainsMono NF" panose="02000009000000000000" pitchFamily="49" charset="0"/>
                <a:cs typeface="JetBrainsMono NF" panose="02000009000000000000" pitchFamily="49" charset="0"/>
              </a:rPr>
              <a:t>해양수산부에 따르면 한국에서 낚시를 취미로 즐기는 인구는 최소 </a:t>
            </a:r>
            <a:r>
              <a:rPr lang="en-US" altLang="ko-KR" sz="2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850</a:t>
            </a:r>
            <a:r>
              <a:rPr lang="ko-KR" altLang="en-US" sz="2000" dirty="0">
                <a:latin typeface="JetBrainsMono NF" panose="02000009000000000000" pitchFamily="49" charset="0"/>
                <a:cs typeface="JetBrainsMono NF" panose="02000009000000000000" pitchFamily="49" charset="0"/>
              </a:rPr>
              <a:t>만 명에 달합니다</a:t>
            </a:r>
            <a:r>
              <a:rPr lang="en-US" altLang="ko-KR" sz="2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.</a:t>
            </a:r>
          </a:p>
          <a:p>
            <a:pPr algn="l"/>
            <a:endParaRPr lang="en-US" altLang="ko-KR" sz="2000" dirty="0"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  <a:p>
            <a:pPr algn="l"/>
            <a:r>
              <a:rPr lang="ko-KR" altLang="en-US" sz="2000" dirty="0">
                <a:latin typeface="JetBrainsMono NF" panose="02000009000000000000" pitchFamily="49" charset="0"/>
                <a:cs typeface="JetBrainsMono NF" panose="02000009000000000000" pitchFamily="49" charset="0"/>
              </a:rPr>
              <a:t>이 </a:t>
            </a:r>
            <a:r>
              <a:rPr lang="en-US" altLang="ko-KR" sz="2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850</a:t>
            </a:r>
            <a:r>
              <a:rPr lang="ko-KR" altLang="en-US" sz="2000" dirty="0">
                <a:latin typeface="JetBrainsMono NF" panose="02000009000000000000" pitchFamily="49" charset="0"/>
                <a:cs typeface="JetBrainsMono NF" panose="02000009000000000000" pitchFamily="49" charset="0"/>
              </a:rPr>
              <a:t>만 명 중</a:t>
            </a:r>
            <a:r>
              <a:rPr lang="en-US" altLang="ko-KR" sz="2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, </a:t>
            </a:r>
            <a:r>
              <a:rPr lang="ko-KR" altLang="en-US" sz="2000" dirty="0">
                <a:latin typeface="JetBrainsMono NF" panose="02000009000000000000" pitchFamily="49" charset="0"/>
                <a:cs typeface="JetBrainsMono NF" panose="02000009000000000000" pitchFamily="49" charset="0"/>
              </a:rPr>
              <a:t>매년 최소 </a:t>
            </a:r>
            <a:r>
              <a:rPr lang="en-US" altLang="ko-KR" sz="2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3</a:t>
            </a:r>
            <a:r>
              <a:rPr lang="ko-KR" altLang="en-US" sz="2000" dirty="0">
                <a:latin typeface="JetBrainsMono NF" panose="02000009000000000000" pitchFamily="49" charset="0"/>
                <a:cs typeface="JetBrainsMono NF" panose="02000009000000000000" pitchFamily="49" charset="0"/>
              </a:rPr>
              <a:t>천 명이 해양 활동과 관련된 사고를 보고받고 있습니다</a:t>
            </a:r>
            <a:r>
              <a:rPr lang="en-US" altLang="ko-KR" sz="2000" dirty="0">
                <a:latin typeface="JetBrainsMono NF" panose="02000009000000000000" pitchFamily="49" charset="0"/>
                <a:ea typeface="JetBrainsMono NF" panose="02000009000000000000" pitchFamily="49" charset="0"/>
                <a:cs typeface="JetBrainsMono NF" panose="02000009000000000000" pitchFamily="49" charset="0"/>
              </a:rPr>
              <a:t>.</a:t>
            </a:r>
          </a:p>
        </p:txBody>
      </p:sp>
      <p:pic>
        <p:nvPicPr>
          <p:cNvPr id="16" name="Picture 15" descr="A graph of a number of purple rectangular bars&#10;&#10;AI-generated content may be incorrect.">
            <a:extLst>
              <a:ext uri="{FF2B5EF4-FFF2-40B4-BE49-F238E27FC236}">
                <a16:creationId xmlns:a16="http://schemas.microsoft.com/office/drawing/2014/main" id="{5497040B-031B-A933-297B-16EF461B68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850" y="1924441"/>
            <a:ext cx="4445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298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>
          <a:extLst>
            <a:ext uri="{FF2B5EF4-FFF2-40B4-BE49-F238E27FC236}">
              <a16:creationId xmlns:a16="http://schemas.microsoft.com/office/drawing/2014/main" id="{4BC65D99-0E7C-3223-0AA5-AADC78F68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5E55A583-228B-722F-43F9-87D2EA4D5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126180">
            <a:off x="7296129" y="-1987513"/>
            <a:ext cx="1858996" cy="5143500"/>
          </a:xfrm>
          <a:prstGeom prst="rect">
            <a:avLst/>
          </a:prstGeom>
        </p:spPr>
      </p:pic>
      <p:pic>
        <p:nvPicPr>
          <p:cNvPr id="3" name="Picture 2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3EEE0D95-E916-040D-F520-936BD804A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801">
            <a:off x="-568676" y="3168354"/>
            <a:ext cx="1858996" cy="5143500"/>
          </a:xfrm>
          <a:prstGeom prst="rect">
            <a:avLst/>
          </a:prstGeom>
        </p:spPr>
      </p:pic>
      <p:sp>
        <p:nvSpPr>
          <p:cNvPr id="4876" name="Google Shape;4876;p44">
            <a:extLst>
              <a:ext uri="{FF2B5EF4-FFF2-40B4-BE49-F238E27FC236}">
                <a16:creationId xmlns:a16="http://schemas.microsoft.com/office/drawing/2014/main" id="{10FF8C9F-8A0C-90DA-7D9A-D40C8EF928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1450" y="584238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  <a:latin typeface="JetBrainsMono NF" panose="02000009000000000000" pitchFamily="49" charset="0"/>
                <a:cs typeface="JetBrainsMono NF" panose="02000009000000000000" pitchFamily="49" charset="0"/>
              </a:rPr>
              <a:t>우리의 해결책은</a:t>
            </a:r>
            <a:endParaRPr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sp>
        <p:nvSpPr>
          <p:cNvPr id="5" name="Google Shape;4876;p44">
            <a:extLst>
              <a:ext uri="{FF2B5EF4-FFF2-40B4-BE49-F238E27FC236}">
                <a16:creationId xmlns:a16="http://schemas.microsoft.com/office/drawing/2014/main" id="{0D9C041D-C920-28FE-DB0C-C303AFFD57D1}"/>
              </a:ext>
            </a:extLst>
          </p:cNvPr>
          <p:cNvSpPr txBox="1">
            <a:spLocks/>
          </p:cNvSpPr>
          <p:nvPr/>
        </p:nvSpPr>
        <p:spPr>
          <a:xfrm>
            <a:off x="3287025" y="2082725"/>
            <a:ext cx="2619710" cy="227387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 algn="l"/>
            <a:r>
              <a:rPr lang="en-US" altLang="ko-KR" sz="2000" dirty="0">
                <a:latin typeface="+mn-ea"/>
                <a:ea typeface="+mn-ea"/>
                <a:cs typeface="JetBrainsMono NF" panose="02000009000000000000" pitchFamily="49" charset="0"/>
              </a:rPr>
              <a:t>Breeze, AI</a:t>
            </a:r>
            <a:r>
              <a:rPr lang="ko-KR" altLang="en-US" sz="2000" dirty="0">
                <a:latin typeface="+mn-ea"/>
                <a:ea typeface="+mn-ea"/>
                <a:cs typeface="JetBrainsMono NF" panose="02000009000000000000" pitchFamily="49" charset="0"/>
              </a:rPr>
              <a:t>를 활용하여 최적의 낚시 조건을 예측하고 수상에서의 안전을</a:t>
            </a:r>
            <a:r>
              <a:rPr lang="en-US" altLang="ko-KR" sz="2000" dirty="0">
                <a:latin typeface="+mn-ea"/>
                <a:ea typeface="+mn-ea"/>
                <a:cs typeface="JetBrainsMono NF" panose="02000009000000000000" pitchFamily="49" charset="0"/>
              </a:rPr>
              <a:t> </a:t>
            </a:r>
            <a:r>
              <a:rPr lang="ko-KR" altLang="en-US" sz="2000" dirty="0">
                <a:latin typeface="+mn-ea"/>
                <a:ea typeface="+mn-ea"/>
                <a:cs typeface="JetBrainsMono NF" panose="02000009000000000000" pitchFamily="49" charset="0"/>
              </a:rPr>
              <a:t>모니터링하는 스마트워치</a:t>
            </a:r>
            <a:r>
              <a:rPr lang="en-US" altLang="ko-KR" sz="2000" dirty="0">
                <a:latin typeface="+mn-ea"/>
                <a:ea typeface="+mn-ea"/>
                <a:cs typeface="JetBrainsMono NF" panose="02000009000000000000" pitchFamily="49" charset="0"/>
              </a:rPr>
              <a:t> </a:t>
            </a:r>
            <a:r>
              <a:rPr lang="ko-KR" altLang="en-US" sz="2000" dirty="0">
                <a:latin typeface="+mn-ea"/>
                <a:ea typeface="+mn-ea"/>
                <a:cs typeface="JetBrainsMono NF" panose="02000009000000000000" pitchFamily="49" charset="0"/>
              </a:rPr>
              <a:t>애플리케이션입니다</a:t>
            </a:r>
          </a:p>
        </p:txBody>
      </p:sp>
      <p:pic>
        <p:nvPicPr>
          <p:cNvPr id="7" name="Picture 6" descr="A blue swirly logo&#10;&#10;AI-generated content may be incorrect.">
            <a:extLst>
              <a:ext uri="{FF2B5EF4-FFF2-40B4-BE49-F238E27FC236}">
                <a16:creationId xmlns:a16="http://schemas.microsoft.com/office/drawing/2014/main" id="{DB926B3D-BDD2-E912-4762-953A95AF3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373" y="2095695"/>
            <a:ext cx="2088604" cy="2088604"/>
          </a:xfrm>
          <a:prstGeom prst="rect">
            <a:avLst/>
          </a:prstGeom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F47984-A2F5-277C-8D63-337EE885C1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783" y="2103929"/>
            <a:ext cx="2088604" cy="208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043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>
          <a:extLst>
            <a:ext uri="{FF2B5EF4-FFF2-40B4-BE49-F238E27FC236}">
              <a16:creationId xmlns:a16="http://schemas.microsoft.com/office/drawing/2014/main" id="{9BB300CE-517B-5232-60E2-B9F405E56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2E4623E1-B413-DFB2-E0DE-B6AB6811D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801">
            <a:off x="-232128" y="-1235655"/>
            <a:ext cx="1858996" cy="5143500"/>
          </a:xfrm>
          <a:prstGeom prst="rect">
            <a:avLst/>
          </a:prstGeom>
        </p:spPr>
      </p:pic>
      <p:sp>
        <p:nvSpPr>
          <p:cNvPr id="4876" name="Google Shape;4876;p44">
            <a:extLst>
              <a:ext uri="{FF2B5EF4-FFF2-40B4-BE49-F238E27FC236}">
                <a16:creationId xmlns:a16="http://schemas.microsoft.com/office/drawing/2014/main" id="{269B227E-FD4F-DF67-2586-919A8AA2AC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1450" y="584238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핵심 기능</a:t>
            </a:r>
            <a:endParaRPr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sp>
        <p:nvSpPr>
          <p:cNvPr id="2" name="Google Shape;4876;p44">
            <a:extLst>
              <a:ext uri="{FF2B5EF4-FFF2-40B4-BE49-F238E27FC236}">
                <a16:creationId xmlns:a16="http://schemas.microsoft.com/office/drawing/2014/main" id="{7424B210-64AB-5758-1D84-9B6EEE2212FE}"/>
              </a:ext>
            </a:extLst>
          </p:cNvPr>
          <p:cNvSpPr txBox="1">
            <a:spLocks/>
          </p:cNvSpPr>
          <p:nvPr/>
        </p:nvSpPr>
        <p:spPr>
          <a:xfrm>
            <a:off x="2469410" y="1207298"/>
            <a:ext cx="4205179" cy="442043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ko-KR" altLang="en-US" sz="2000" dirty="0"/>
              <a:t>스마트 </a:t>
            </a:r>
            <a:r>
              <a:rPr lang="en-US" sz="2000" dirty="0"/>
              <a:t>AI </a:t>
            </a:r>
            <a:r>
              <a:rPr lang="ko-KR" altLang="en-US" sz="2000" dirty="0"/>
              <a:t>낚시 분석</a:t>
            </a:r>
            <a:endParaRPr lang="ko-KR" altLang="en-US" sz="2000" dirty="0">
              <a:latin typeface="JetBrainsMono NF" panose="02000009000000000000" pitchFamily="49" charset="0"/>
              <a:ea typeface="+mn-ea"/>
              <a:cs typeface="JetBrainsMono NF" panose="02000009000000000000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B9D509-0F9B-B5E5-533F-F9BC057CB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1999" y="1866862"/>
            <a:ext cx="25400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180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>
          <a:extLst>
            <a:ext uri="{FF2B5EF4-FFF2-40B4-BE49-F238E27FC236}">
              <a16:creationId xmlns:a16="http://schemas.microsoft.com/office/drawing/2014/main" id="{A0992648-80E1-93A1-9C3D-140918283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76451CD9-6DE7-C838-B6BA-A7DFF27FA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817048">
            <a:off x="-929498" y="-1704881"/>
            <a:ext cx="1858996" cy="5143500"/>
          </a:xfrm>
          <a:prstGeom prst="rect">
            <a:avLst/>
          </a:prstGeom>
        </p:spPr>
      </p:pic>
      <p:sp>
        <p:nvSpPr>
          <p:cNvPr id="4876" name="Google Shape;4876;p44">
            <a:extLst>
              <a:ext uri="{FF2B5EF4-FFF2-40B4-BE49-F238E27FC236}">
                <a16:creationId xmlns:a16="http://schemas.microsoft.com/office/drawing/2014/main" id="{D275A04C-FE09-FF8D-B2FE-6284D76F57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1450" y="584238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핵심 기능</a:t>
            </a:r>
            <a:endParaRPr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pic>
        <p:nvPicPr>
          <p:cNvPr id="2" name="Picture 1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D227C3EF-0E7D-E6D5-5AE3-6D9C01634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274801">
            <a:off x="7961984" y="1454396"/>
            <a:ext cx="1858996" cy="5143500"/>
          </a:xfrm>
          <a:prstGeom prst="rect">
            <a:avLst/>
          </a:prstGeom>
        </p:spPr>
      </p:pic>
      <p:sp>
        <p:nvSpPr>
          <p:cNvPr id="4" name="Google Shape;4876;p44">
            <a:extLst>
              <a:ext uri="{FF2B5EF4-FFF2-40B4-BE49-F238E27FC236}">
                <a16:creationId xmlns:a16="http://schemas.microsoft.com/office/drawing/2014/main" id="{925CBD20-8F44-83D8-4D07-263EA342316D}"/>
              </a:ext>
            </a:extLst>
          </p:cNvPr>
          <p:cNvSpPr txBox="1">
            <a:spLocks/>
          </p:cNvSpPr>
          <p:nvPr/>
        </p:nvSpPr>
        <p:spPr>
          <a:xfrm>
            <a:off x="2846976" y="1241373"/>
            <a:ext cx="3450048" cy="36933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ko-KR" altLang="en-US" sz="2000" dirty="0"/>
              <a:t>조석 정보</a:t>
            </a:r>
            <a:r>
              <a:rPr lang="en-US" altLang="ko-KR" sz="2000" dirty="0"/>
              <a:t>/</a:t>
            </a:r>
            <a:r>
              <a:rPr lang="ko-KR" altLang="en-US" sz="2000" dirty="0"/>
              <a:t>그래프</a:t>
            </a:r>
          </a:p>
        </p:txBody>
      </p:sp>
      <p:pic>
        <p:nvPicPr>
          <p:cNvPr id="7" name="Picture 6" descr="A screen shot of a smart watch&#10;&#10;AI-generated content may be incorrect.">
            <a:extLst>
              <a:ext uri="{FF2B5EF4-FFF2-40B4-BE49-F238E27FC236}">
                <a16:creationId xmlns:a16="http://schemas.microsoft.com/office/drawing/2014/main" id="{A1C8E6D4-A6EE-0AA9-5EB7-181C55F668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5334" y="1866862"/>
            <a:ext cx="2540000" cy="2692400"/>
          </a:xfrm>
          <a:prstGeom prst="rect">
            <a:avLst/>
          </a:prstGeom>
        </p:spPr>
      </p:pic>
      <p:pic>
        <p:nvPicPr>
          <p:cNvPr id="8" name="tide">
            <a:hlinkHover r:id="" action="ppaction://ole?verb=0"/>
            <a:extLst>
              <a:ext uri="{FF2B5EF4-FFF2-40B4-BE49-F238E27FC236}">
                <a16:creationId xmlns:a16="http://schemas.microsoft.com/office/drawing/2014/main" id="{BB73D022-245E-E486-9A0A-1964E26DED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69119" y="1866862"/>
            <a:ext cx="2655809" cy="265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65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>
          <a:extLst>
            <a:ext uri="{FF2B5EF4-FFF2-40B4-BE49-F238E27FC236}">
              <a16:creationId xmlns:a16="http://schemas.microsoft.com/office/drawing/2014/main" id="{65872C96-986E-E604-8597-64802764C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D2FDF963-B5A1-24E7-EE50-EC86C252CA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3017458">
            <a:off x="-357389" y="2699779"/>
            <a:ext cx="1858996" cy="5143500"/>
          </a:xfrm>
          <a:prstGeom prst="rect">
            <a:avLst/>
          </a:prstGeom>
        </p:spPr>
      </p:pic>
      <p:sp>
        <p:nvSpPr>
          <p:cNvPr id="4876" name="Google Shape;4876;p44">
            <a:extLst>
              <a:ext uri="{FF2B5EF4-FFF2-40B4-BE49-F238E27FC236}">
                <a16:creationId xmlns:a16="http://schemas.microsoft.com/office/drawing/2014/main" id="{50066E99-795F-933D-AAAD-90E58A5343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1450" y="584238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핵심 기능</a:t>
            </a:r>
            <a:endParaRPr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sp>
        <p:nvSpPr>
          <p:cNvPr id="2" name="Google Shape;4876;p44">
            <a:extLst>
              <a:ext uri="{FF2B5EF4-FFF2-40B4-BE49-F238E27FC236}">
                <a16:creationId xmlns:a16="http://schemas.microsoft.com/office/drawing/2014/main" id="{EA8830D4-98BD-573F-F61F-5C670820330E}"/>
              </a:ext>
            </a:extLst>
          </p:cNvPr>
          <p:cNvSpPr txBox="1">
            <a:spLocks/>
          </p:cNvSpPr>
          <p:nvPr/>
        </p:nvSpPr>
        <p:spPr>
          <a:xfrm>
            <a:off x="2846976" y="1250122"/>
            <a:ext cx="3450048" cy="35183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ko-KR" altLang="en-US" sz="2000" dirty="0"/>
              <a:t>날씨 정보</a:t>
            </a:r>
            <a:endParaRPr lang="ko-KR" altLang="en-US" sz="2000" dirty="0">
              <a:latin typeface="+mn-ea"/>
              <a:ea typeface="+mn-ea"/>
              <a:cs typeface="JetBrainsMono NF" panose="02000009000000000000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B738BC-BB62-E1F1-1DE3-3A5853836D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6976" y="1866862"/>
            <a:ext cx="2540000" cy="2692400"/>
          </a:xfrm>
          <a:prstGeom prst="rect">
            <a:avLst/>
          </a:prstGeom>
        </p:spPr>
      </p:pic>
      <p:pic>
        <p:nvPicPr>
          <p:cNvPr id="6" name="weather">
            <a:hlinkClick r:id="" action="ppaction://media"/>
            <a:extLst>
              <a:ext uri="{FF2B5EF4-FFF2-40B4-BE49-F238E27FC236}">
                <a16:creationId xmlns:a16="http://schemas.microsoft.com/office/drawing/2014/main" id="{D36AB4EB-A27A-93B9-8057-364F1185A2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27026" y="1866862"/>
            <a:ext cx="26924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06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>
          <a:extLst>
            <a:ext uri="{FF2B5EF4-FFF2-40B4-BE49-F238E27FC236}">
              <a16:creationId xmlns:a16="http://schemas.microsoft.com/office/drawing/2014/main" id="{495BE93E-BE5F-277F-C7A4-EF97A888F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96691BA8-582A-9A84-6133-BD041D192F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274801">
            <a:off x="-232128" y="-1235655"/>
            <a:ext cx="1858996" cy="5143500"/>
          </a:xfrm>
          <a:prstGeom prst="rect">
            <a:avLst/>
          </a:prstGeom>
        </p:spPr>
      </p:pic>
      <p:sp>
        <p:nvSpPr>
          <p:cNvPr id="4876" name="Google Shape;4876;p44">
            <a:extLst>
              <a:ext uri="{FF2B5EF4-FFF2-40B4-BE49-F238E27FC236}">
                <a16:creationId xmlns:a16="http://schemas.microsoft.com/office/drawing/2014/main" id="{1487AB0B-2898-E4B5-5F4A-B8F2DFAD89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1450" y="584238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핵심 기능</a:t>
            </a:r>
            <a:endParaRPr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sp>
        <p:nvSpPr>
          <p:cNvPr id="2" name="Google Shape;4876;p44">
            <a:extLst>
              <a:ext uri="{FF2B5EF4-FFF2-40B4-BE49-F238E27FC236}">
                <a16:creationId xmlns:a16="http://schemas.microsoft.com/office/drawing/2014/main" id="{8B35D94B-593A-524A-5A4A-64B182E43BD9}"/>
              </a:ext>
            </a:extLst>
          </p:cNvPr>
          <p:cNvSpPr txBox="1">
            <a:spLocks/>
          </p:cNvSpPr>
          <p:nvPr/>
        </p:nvSpPr>
        <p:spPr>
          <a:xfrm>
            <a:off x="2846976" y="1218807"/>
            <a:ext cx="3450048" cy="4144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ko-KR" altLang="en-US" sz="2000" dirty="0"/>
              <a:t>낚시 포인트 정보</a:t>
            </a:r>
            <a:endParaRPr lang="ko-KR" altLang="en-US" sz="2000" dirty="0">
              <a:latin typeface="+mn-ea"/>
              <a:ea typeface="+mn-ea"/>
              <a:cs typeface="JetBrainsMono NF" panose="02000009000000000000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5C6CA3-2AB4-A2E0-9F11-BCA7FA95E8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6976" y="1866862"/>
            <a:ext cx="2540000" cy="2692400"/>
          </a:xfrm>
          <a:prstGeom prst="rect">
            <a:avLst/>
          </a:prstGeom>
        </p:spPr>
      </p:pic>
      <p:pic>
        <p:nvPicPr>
          <p:cNvPr id="6" name="WhatsApp Video 2025-08-24 at 09.00.58">
            <a:hlinkClick r:id="" action="ppaction://media"/>
            <a:extLst>
              <a:ext uri="{FF2B5EF4-FFF2-40B4-BE49-F238E27FC236}">
                <a16:creationId xmlns:a16="http://schemas.microsoft.com/office/drawing/2014/main" id="{0A902B41-9898-0265-C00E-59F529C64C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27026" y="1866862"/>
            <a:ext cx="25400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525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>
          <a:extLst>
            <a:ext uri="{FF2B5EF4-FFF2-40B4-BE49-F238E27FC236}">
              <a16:creationId xmlns:a16="http://schemas.microsoft.com/office/drawing/2014/main" id="{2BF159E5-BE86-68A3-C779-21E68C200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12C88835-231C-FE19-769A-3C6511056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74801">
            <a:off x="7283492" y="-1837200"/>
            <a:ext cx="1858996" cy="5143500"/>
          </a:xfrm>
          <a:prstGeom prst="rect">
            <a:avLst/>
          </a:prstGeom>
        </p:spPr>
      </p:pic>
      <p:sp>
        <p:nvSpPr>
          <p:cNvPr id="4876" name="Google Shape;4876;p44">
            <a:extLst>
              <a:ext uri="{FF2B5EF4-FFF2-40B4-BE49-F238E27FC236}">
                <a16:creationId xmlns:a16="http://schemas.microsoft.com/office/drawing/2014/main" id="{84ABC41E-4287-A0CE-7D18-1AFBA5188B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41450" y="584238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핵심 기능</a:t>
            </a:r>
            <a:endParaRPr dirty="0">
              <a:solidFill>
                <a:schemeClr val="accent5">
                  <a:lumMod val="75000"/>
                </a:schemeClr>
              </a:solidFill>
              <a:latin typeface="JetBrainsMono NF" panose="02000009000000000000" pitchFamily="49" charset="0"/>
              <a:ea typeface="JetBrainsMono NF" panose="02000009000000000000" pitchFamily="49" charset="0"/>
              <a:cs typeface="JetBrainsMono NF" panose="02000009000000000000" pitchFamily="49" charset="0"/>
            </a:endParaRPr>
          </a:p>
        </p:txBody>
      </p:sp>
      <p:pic>
        <p:nvPicPr>
          <p:cNvPr id="2" name="Picture 1" descr="A blue and white wavy lines&#10;&#10;AI-generated content may be incorrect.">
            <a:extLst>
              <a:ext uri="{FF2B5EF4-FFF2-40B4-BE49-F238E27FC236}">
                <a16:creationId xmlns:a16="http://schemas.microsoft.com/office/drawing/2014/main" id="{745D839A-56DA-B0B8-62D0-029C9C2C5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270614">
            <a:off x="-242562" y="1987512"/>
            <a:ext cx="1858996" cy="5143500"/>
          </a:xfrm>
          <a:prstGeom prst="rect">
            <a:avLst/>
          </a:prstGeom>
        </p:spPr>
      </p:pic>
      <p:sp>
        <p:nvSpPr>
          <p:cNvPr id="4" name="Google Shape;4876;p44">
            <a:extLst>
              <a:ext uri="{FF2B5EF4-FFF2-40B4-BE49-F238E27FC236}">
                <a16:creationId xmlns:a16="http://schemas.microsoft.com/office/drawing/2014/main" id="{C1A17B66-F792-FF7E-5331-278A1C8DF187}"/>
              </a:ext>
            </a:extLst>
          </p:cNvPr>
          <p:cNvSpPr txBox="1">
            <a:spLocks/>
          </p:cNvSpPr>
          <p:nvPr/>
        </p:nvSpPr>
        <p:spPr>
          <a:xfrm>
            <a:off x="2846976" y="1211239"/>
            <a:ext cx="3450048" cy="42959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ko-KR" altLang="en-US" sz="2000" dirty="0"/>
              <a:t>응급 의료 서비스</a:t>
            </a:r>
            <a:endParaRPr lang="ko-KR" altLang="en-US" sz="2000" dirty="0">
              <a:latin typeface="+mn-ea"/>
              <a:ea typeface="+mn-ea"/>
              <a:cs typeface="JetBrainsMono NF" panose="02000009000000000000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28F60C-B7BA-019A-E479-0D6502323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000" y="1866862"/>
            <a:ext cx="25400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923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</TotalTime>
  <Words>101</Words>
  <Application>Microsoft Macintosh PowerPoint</Application>
  <PresentationFormat>On-screen Show (16:9)</PresentationFormat>
  <Paragraphs>26</Paragraphs>
  <Slides>11</Slides>
  <Notes>11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 Display</vt:lpstr>
      <vt:lpstr>JetBrainsMono NF</vt:lpstr>
      <vt:lpstr>Aptos</vt:lpstr>
      <vt:lpstr>Arial</vt:lpstr>
      <vt:lpstr>Office Theme</vt:lpstr>
      <vt:lpstr>BREEZE</vt:lpstr>
      <vt:lpstr>우리 팀</vt:lpstr>
      <vt:lpstr>문제는</vt:lpstr>
      <vt:lpstr>우리의 해결책은</vt:lpstr>
      <vt:lpstr>핵심 기능</vt:lpstr>
      <vt:lpstr>핵심 기능</vt:lpstr>
      <vt:lpstr>핵심 기능</vt:lpstr>
      <vt:lpstr>핵심 기능</vt:lpstr>
      <vt:lpstr>핵심 기능</vt:lpstr>
      <vt:lpstr>핵심 기능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Bowen ChongXian Zhen</cp:lastModifiedBy>
  <cp:revision>8</cp:revision>
  <dcterms:modified xsi:type="dcterms:W3CDTF">2025-08-24T02:11:06Z</dcterms:modified>
</cp:coreProperties>
</file>